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0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182A8-D286-47D0-9A00-0D170CCF43EF}" v="321" dt="2018-11-05T06:11:58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6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4E50-60EA-49FC-A9C5-1F05A38040AC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FD71-28BE-4121-A29F-3453527EA56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75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9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6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47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84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60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90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88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28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72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FD71-28BE-4121-A29F-3453527EA563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32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E69BE3-C4E8-4851-A3FB-ED0AA7B7A2DF}" type="datetimeFigureOut">
              <a:rPr lang="en-CA" smtClean="0"/>
              <a:pPr/>
              <a:t>2018-11-04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4310E2-2138-4851-ACC5-1EB11008831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18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22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1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21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hyperlink" Target="http://www.bcmath.c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8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56.wmf"/><Relationship Id="rId3" Type="http://schemas.openxmlformats.org/officeDocument/2006/relationships/notesSlide" Target="../notesSlides/notesSlide9.xml"/><Relationship Id="rId21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58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Section 3.4 </a:t>
            </a:r>
            <a:br>
              <a:rPr lang="en-CA" dirty="0"/>
            </a:br>
            <a:r>
              <a:rPr lang="en-CA" dirty="0"/>
              <a:t>Applications of Percentages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8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1500" dirty="0"/>
              <a:t>Images:</a:t>
            </a:r>
            <a:br>
              <a:rPr lang="en-CA" sz="1500" dirty="0"/>
            </a:br>
            <a:r>
              <a:rPr lang="en-CA" sz="1500" dirty="0"/>
              <a:t>http://www.travelblat.com/best-places-to-snowboard/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CA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6048"/>
            <a:ext cx="8458200" cy="5407152"/>
          </a:xfrm>
        </p:spPr>
        <p:txBody>
          <a:bodyPr/>
          <a:lstStyle/>
          <a:p>
            <a:r>
              <a:rPr lang="en-CA" dirty="0"/>
              <a:t>Percentages is often used in areas where money is involved</a:t>
            </a:r>
          </a:p>
          <a:p>
            <a:r>
              <a:rPr lang="en-CA" dirty="0"/>
              <a:t>Taxes to the government [GST, PST, Income Tax]</a:t>
            </a:r>
          </a:p>
          <a:p>
            <a:pPr lvl="1"/>
            <a:r>
              <a:rPr lang="en-CA" dirty="0"/>
              <a:t>You pay taxes based on a percentage of your income</a:t>
            </a:r>
          </a:p>
          <a:p>
            <a:r>
              <a:rPr lang="en-CA" dirty="0"/>
              <a:t>Commission: money earned from sales</a:t>
            </a:r>
          </a:p>
          <a:p>
            <a:pPr lvl="1"/>
            <a:r>
              <a:rPr lang="en-CA" dirty="0"/>
              <a:t>You get paid based on a percentage of what you sell</a:t>
            </a:r>
          </a:p>
          <a:p>
            <a:r>
              <a:rPr lang="en-CA" dirty="0"/>
              <a:t>Discounts from a sale: Money reduced from the regular price </a:t>
            </a:r>
          </a:p>
          <a:p>
            <a:r>
              <a:rPr lang="en-CA" dirty="0"/>
              <a:t>Appreciation/Depreciation: Growth or decrease in the value of an object</a:t>
            </a:r>
          </a:p>
          <a:p>
            <a:pPr lvl="1"/>
            <a:r>
              <a:rPr lang="en-CA" dirty="0"/>
              <a:t>Cars usually depreciates in value each year</a:t>
            </a:r>
          </a:p>
          <a:p>
            <a:pPr lvl="1"/>
            <a:r>
              <a:rPr lang="en-CA" dirty="0"/>
              <a:t>Houses usually increase in value each year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3201987"/>
            <a:ext cx="5045272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81020"/>
            <a:ext cx="39909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9149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2714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1752600" cy="184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8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8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1905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</a:t>
            </a:r>
            <a:r>
              <a:rPr lang="en-CA" dirty="0" err="1"/>
              <a:t>Micheal</a:t>
            </a:r>
            <a:r>
              <a:rPr lang="en-CA" dirty="0"/>
              <a:t> is a realtor for </a:t>
            </a:r>
            <a:r>
              <a:rPr lang="en-CA" dirty="0" err="1"/>
              <a:t>Remax</a:t>
            </a:r>
            <a:r>
              <a:rPr lang="en-CA" dirty="0"/>
              <a:t> and he earns 3% commission on the first $100,000 and then 1% on the rest of the estate.  How much will he earn if he sold a house for $850,000?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693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The house is worth $850,000, so he earns 3% of $100,000 and 1% on 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rest of the house ($750,000)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673698"/>
            <a:ext cx="1992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/>
              <a:t>First $100,000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427" y="4209366"/>
            <a:ext cx="18261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/>
              <a:t>Rest of Cost: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8400" y="2643664"/>
          <a:ext cx="4648200" cy="47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866600" imgH="190440" progId="Equation.DSMT4">
                  <p:embed/>
                </p:oleObj>
              </mc:Choice>
              <mc:Fallback>
                <p:oleObj name="Equation" r:id="rId4" imgW="1866600" imgH="1904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43664"/>
                        <a:ext cx="4648200" cy="47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25950" y="3083401"/>
          <a:ext cx="28130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130040" imgH="190440" progId="Equation.DSMT4">
                  <p:embed/>
                </p:oleObj>
              </mc:Choice>
              <mc:Fallback>
                <p:oleObj name="Equation" r:id="rId6" imgW="1130040" imgH="1904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083401"/>
                        <a:ext cx="281305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32300" y="3539014"/>
          <a:ext cx="1358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3539014"/>
                        <a:ext cx="1358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54275" y="4201002"/>
          <a:ext cx="46164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854000" imgH="190440" progId="Equation.DSMT4">
                  <p:embed/>
                </p:oleObj>
              </mc:Choice>
              <mc:Fallback>
                <p:oleObj name="Equation" r:id="rId10" imgW="1854000" imgH="1904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4201002"/>
                        <a:ext cx="461645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25950" y="4640738"/>
          <a:ext cx="28130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1130040" imgH="190440" progId="Equation.DSMT4">
                  <p:embed/>
                </p:oleObj>
              </mc:Choice>
              <mc:Fallback>
                <p:oleObj name="Equation" r:id="rId12" imgW="1130040" imgH="1904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640738"/>
                        <a:ext cx="281305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32300" y="5096351"/>
          <a:ext cx="1358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545760" imgH="177480" progId="Equation.DSMT4">
                  <p:embed/>
                </p:oleObj>
              </mc:Choice>
              <mc:Fallback>
                <p:oleObj name="Equation" r:id="rId14" imgW="54576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096351"/>
                        <a:ext cx="1358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5657166"/>
            <a:ext cx="48269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The total commission earned will be: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40287" y="5705951"/>
          <a:ext cx="35417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1422360" imgH="177480" progId="Equation.DSMT4">
                  <p:embed/>
                </p:oleObj>
              </mc:Choice>
              <mc:Fallback>
                <p:oleObj name="Equation" r:id="rId16" imgW="142236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7" y="5705951"/>
                        <a:ext cx="354171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715000" y="6207602"/>
          <a:ext cx="16764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672840" imgH="190440" progId="Equation.DSMT4">
                  <p:embed/>
                </p:oleObj>
              </mc:Choice>
              <mc:Fallback>
                <p:oleObj name="Equation" r:id="rId18" imgW="672840" imgH="1904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207602"/>
                        <a:ext cx="16764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0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5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990600"/>
            <a:ext cx="2743200" cy="25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868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Practice: Tom works at the PNE as a vendor and makes $5 each hour and 20% commission on all his sales.  How much will he make in one day if he worked for 8 hours and made $950 in sale?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295400"/>
            <a:ext cx="2286000" cy="304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852136"/>
            <a:ext cx="8690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There’s two parts to this question because is he paid in two different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ways: commission and salary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690336"/>
            <a:ext cx="5431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His salary for eight hours of work will be: 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33400" y="3200400"/>
          <a:ext cx="32559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307880" imgH="203040" progId="Equation.DSMT4">
                  <p:embed/>
                </p:oleObj>
              </mc:Choice>
              <mc:Fallback>
                <p:oleObj name="Equation" r:id="rId6" imgW="1307880" imgH="20304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32559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687513" y="3671887"/>
          <a:ext cx="9794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3671887"/>
                        <a:ext cx="97948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505" y="4343400"/>
            <a:ext cx="49439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His commission is 20% of all his sales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95263" y="4724400"/>
          <a:ext cx="39195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1574640" imgH="177480" progId="Equation.DSMT4">
                  <p:embed/>
                </p:oleObj>
              </mc:Choice>
              <mc:Fallback>
                <p:oleObj name="Equation" r:id="rId10" imgW="1574640" imgH="17748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4724400"/>
                        <a:ext cx="39195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133600" y="5181600"/>
          <a:ext cx="11684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11684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418" y="5562600"/>
            <a:ext cx="74622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The total amount of money he made in one day of work is: 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133600" y="5943600"/>
          <a:ext cx="208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4" imgW="838080" imgH="177480" progId="Equation.DSMT4">
                  <p:embed/>
                </p:oleObj>
              </mc:Choice>
              <mc:Fallback>
                <p:oleObj name="Equation" r:id="rId14" imgW="838080" imgH="17748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43600"/>
                        <a:ext cx="20859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2133600" y="6324600"/>
          <a:ext cx="11699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324600"/>
                        <a:ext cx="116998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18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16561"/>
            <a:ext cx="4105275" cy="223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10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Ex: Alan went to the Apple store to buy an </a:t>
            </a:r>
            <a:r>
              <a:rPr lang="en-CA" dirty="0" err="1"/>
              <a:t>iPad</a:t>
            </a:r>
            <a:r>
              <a:rPr lang="en-CA" dirty="0"/>
              <a:t> for $500.  It was on sale at 20% off because he had a friend who worked there.  If tax is 12%, how much will he pay in total?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4478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20% of the cost is taken off the regular price of $500.00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1600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Discount: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2362200"/>
          <a:ext cx="222068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863280" imgH="177480" progId="Equation.DSMT4">
                  <p:embed/>
                </p:oleObj>
              </mc:Choice>
              <mc:Fallback>
                <p:oleObj name="Equation" r:id="rId5" imgW="86328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222068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35112" y="2819400"/>
          <a:ext cx="1208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2" y="2819400"/>
                        <a:ext cx="1208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429000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Sale Price:</a:t>
            </a:r>
          </a:p>
          <a:p>
            <a:endParaRPr lang="en-CA" sz="23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3886200"/>
          <a:ext cx="231933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9" imgW="901440" imgH="177480" progId="Equation.DSMT4">
                  <p:embed/>
                </p:oleObj>
              </mc:Choice>
              <mc:Fallback>
                <p:oleObj name="Equation" r:id="rId9" imgW="90144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31933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3429000"/>
            <a:ext cx="4953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= Original Price – Discount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76400" y="4343400"/>
          <a:ext cx="1209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12096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67400" y="3505200"/>
            <a:ext cx="3352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Tax is 12% on the </a:t>
            </a:r>
            <a:br>
              <a:rPr lang="en-CA" sz="2300" dirty="0">
                <a:solidFill>
                  <a:srgbClr val="FF0000"/>
                </a:solidFill>
              </a:rPr>
            </a:br>
            <a:r>
              <a:rPr lang="en-CA" sz="2300" dirty="0">
                <a:solidFill>
                  <a:srgbClr val="FF0000"/>
                </a:solidFill>
              </a:rPr>
              <a:t>sale price of the </a:t>
            </a:r>
            <a:r>
              <a:rPr lang="en-CA" sz="2300" dirty="0" err="1">
                <a:solidFill>
                  <a:srgbClr val="FF0000"/>
                </a:solidFill>
              </a:rPr>
              <a:t>iPad</a:t>
            </a:r>
            <a:endParaRPr lang="en-CA" sz="2300" dirty="0">
              <a:solidFill>
                <a:srgbClr val="FF0000"/>
              </a:solidFill>
            </a:endParaRPr>
          </a:p>
          <a:p>
            <a:endParaRPr lang="en-CA" sz="23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067181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Tax: </a:t>
            </a:r>
          </a:p>
          <a:p>
            <a:endParaRPr lang="en-CA" sz="23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116324"/>
            <a:ext cx="2819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= Sale Price x 12%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90600" y="5562600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3" imgW="863280" imgH="177480" progId="Equation.DSMT4">
                  <p:embed/>
                </p:oleObj>
              </mc:Choice>
              <mc:Fallback>
                <p:oleObj name="Equation" r:id="rId13" imgW="86328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62600"/>
                        <a:ext cx="2222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90600" y="6019800"/>
          <a:ext cx="1014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19800"/>
                        <a:ext cx="10144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67200" y="5067181"/>
            <a:ext cx="99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Total </a:t>
            </a:r>
            <a:br>
              <a:rPr lang="en-CA" sz="2300" dirty="0">
                <a:solidFill>
                  <a:srgbClr val="FF0000"/>
                </a:solidFill>
              </a:rPr>
            </a:br>
            <a:r>
              <a:rPr lang="en-CA" sz="2300" dirty="0">
                <a:solidFill>
                  <a:srgbClr val="FF0000"/>
                </a:solidFill>
              </a:rPr>
              <a:t>Cost: </a:t>
            </a:r>
          </a:p>
          <a:p>
            <a:endParaRPr lang="en-CA" sz="23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5181600"/>
            <a:ext cx="2819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= Sale Price + Tax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418137" y="5715000"/>
          <a:ext cx="2125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7" imgW="825480" imgH="177480" progId="Equation.DSMT4">
                  <p:embed/>
                </p:oleObj>
              </mc:Choice>
              <mc:Fallback>
                <p:oleObj name="Equation" r:id="rId17" imgW="82548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7" y="5715000"/>
                        <a:ext cx="21256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495925" y="6172200"/>
          <a:ext cx="12096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9" imgW="469800" imgH="177480" progId="Equation.DSMT4">
                  <p:embed/>
                </p:oleObj>
              </mc:Choice>
              <mc:Fallback>
                <p:oleObj name="Equation" r:id="rId19" imgW="46980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6172200"/>
                        <a:ext cx="12096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1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838200"/>
            <a:ext cx="2286000" cy="302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Practice: Jenny went to Starbucks and bought 4 cups of coffee at $3.25 each.  If tax is 12%, how much would the total be?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510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First calculate the total cost of the four cups of coffee before tax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33374" y="2335213"/>
          <a:ext cx="3629026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688760" imgH="203040" progId="Equation.DSMT4">
                  <p:embed/>
                </p:oleObj>
              </mc:Choice>
              <mc:Fallback>
                <p:oleObj name="Equation" r:id="rId5" imgW="1688760" imgH="20304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4" y="2335213"/>
                        <a:ext cx="3629026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438400" y="2819400"/>
          <a:ext cx="150685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150685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42900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Now calculate the tax on the coffees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01625" y="3962400"/>
          <a:ext cx="3355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1562040" imgH="177480" progId="Equation.DSMT4">
                  <p:embed/>
                </p:oleObj>
              </mc:Choice>
              <mc:Fallback>
                <p:oleObj name="Equation" r:id="rId9" imgW="1562040" imgH="1774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962400"/>
                        <a:ext cx="33559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28600" y="4419600"/>
          <a:ext cx="2700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1257120" imgH="177480" progId="Equation.DSMT4">
                  <p:embed/>
                </p:oleObj>
              </mc:Choice>
              <mc:Fallback>
                <p:oleObj name="Equation" r:id="rId11" imgW="125712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27003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270000" y="4876800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876800"/>
                        <a:ext cx="109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357563" y="4419600"/>
          <a:ext cx="25098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5" imgW="1168200" imgH="177480" progId="Equation.DSMT4">
                  <p:embed/>
                </p:oleObj>
              </mc:Choice>
              <mc:Fallback>
                <p:oleObj name="Equation" r:id="rId15" imgW="1168200" imgH="1774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419600"/>
                        <a:ext cx="25098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4186237" y="4876800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7" y="4876800"/>
                        <a:ext cx="109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172200" y="4419600"/>
          <a:ext cx="2917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9" imgW="1358640" imgH="177480" progId="Equation.DSMT4">
                  <p:embed/>
                </p:oleObj>
              </mc:Choice>
              <mc:Fallback>
                <p:oleObj name="Equation" r:id="rId19" imgW="1358640" imgH="17748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2917825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934200" y="4876800"/>
          <a:ext cx="12557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1" imgW="583920" imgH="177480" progId="Equation.DSMT4">
                  <p:embed/>
                </p:oleObj>
              </mc:Choice>
              <mc:Fallback>
                <p:oleObj name="Equation" r:id="rId21" imgW="583920" imgH="17748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76800"/>
                        <a:ext cx="1255712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2400" y="5344924"/>
            <a:ext cx="632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Total cost = Cost before Tax + Tax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12775" y="5867400"/>
          <a:ext cx="289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23" imgW="1346040" imgH="177480" progId="Equation.DSMT4">
                  <p:embed/>
                </p:oleObj>
              </mc:Choice>
              <mc:Fallback>
                <p:oleObj name="Equation" r:id="rId23" imgW="1346040" imgH="17748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5867400"/>
                        <a:ext cx="28924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219200" y="6324600"/>
          <a:ext cx="1600200" cy="429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25" imgW="660240" imgH="177480" progId="Equation.DSMT4">
                  <p:embed/>
                </p:oleObj>
              </mc:Choice>
              <mc:Fallback>
                <p:oleObj name="Equation" r:id="rId25" imgW="660240" imgH="17748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324600"/>
                        <a:ext cx="1600200" cy="429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7"/>
              </a:rPr>
              <a:t>www.BCMath.ca</a:t>
            </a:r>
            <a:r>
              <a:rPr lang="en-US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2286000"/>
          </a:xfrm>
        </p:spPr>
        <p:txBody>
          <a:bodyPr/>
          <a:lstStyle/>
          <a:p>
            <a:pPr>
              <a:buNone/>
            </a:pPr>
            <a:r>
              <a:rPr lang="en-CA" dirty="0"/>
              <a:t>Ex: Johnny went to </a:t>
            </a:r>
            <a:r>
              <a:rPr lang="en-CA" dirty="0" err="1"/>
              <a:t>Sportscheck</a:t>
            </a:r>
            <a:r>
              <a:rPr lang="en-CA" dirty="0"/>
              <a:t> to buy a snowboard at a price of $450.  Last week the snowboard was on sale at 50% off.   This weekend, the snowboard will be on another sale at 50% off.  How much will the snowboard be after the second sale?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4281487" cy="29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438400"/>
            <a:ext cx="41104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Q: Is the snowboard free?  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 err="1">
                <a:solidFill>
                  <a:srgbClr val="FF0000"/>
                </a:solidFill>
              </a:rPr>
              <a:t>Ie</a:t>
            </a:r>
            <a:r>
              <a:rPr lang="en-CA" sz="2100" dirty="0">
                <a:solidFill>
                  <a:srgbClr val="FF0000"/>
                </a:solidFill>
              </a:rPr>
              <a:t>: 50% + 50% off is 100% off???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23736"/>
            <a:ext cx="774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NO!!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680936"/>
            <a:ext cx="42627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Under the first sale, the price 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dropped by 50%, so it costs $225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4254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Under the second sale, the price 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dropped by 50% again.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38" y="5509736"/>
            <a:ext cx="7791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However this time it is only 50% of $225.  So the price will be </a:t>
            </a:r>
          </a:p>
          <a:p>
            <a:r>
              <a:rPr lang="en-CA" sz="2100" dirty="0">
                <a:solidFill>
                  <a:srgbClr val="FF0000"/>
                </a:solidFill>
              </a:rPr>
              <a:t>half of $225, which is 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3200400" y="5943600"/>
          <a:ext cx="183111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276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183111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2286000"/>
          </a:xfrm>
        </p:spPr>
        <p:txBody>
          <a:bodyPr/>
          <a:lstStyle/>
          <a:p>
            <a:pPr>
              <a:buNone/>
            </a:pPr>
            <a:r>
              <a:rPr lang="en-CA" dirty="0"/>
              <a:t>Ex: Johnny went to </a:t>
            </a:r>
            <a:r>
              <a:rPr lang="en-CA" dirty="0" err="1"/>
              <a:t>Sportscheck</a:t>
            </a:r>
            <a:r>
              <a:rPr lang="en-CA" dirty="0"/>
              <a:t> to buy a snowboard at a price of $450.  Last week the snowboard was on sale at 40% off.   This weekend, the snowboard will be on another sale at 60% off.  How much will the snowboard be after the second sale? 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4281487" cy="29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438400"/>
            <a:ext cx="4259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Q: Will this sale be cheaper than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the previous one or </a:t>
            </a:r>
            <a:r>
              <a:rPr lang="en-CA" sz="2100">
                <a:solidFill>
                  <a:srgbClr val="FF0000"/>
                </a:solidFill>
              </a:rPr>
              <a:t>the same??</a:t>
            </a:r>
            <a:endParaRPr lang="en-CA" sz="21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23736"/>
            <a:ext cx="19111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Let’s find out!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680936"/>
            <a:ext cx="39388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1</a:t>
            </a:r>
            <a:r>
              <a:rPr lang="en-CA" sz="2100" baseline="30000" dirty="0">
                <a:solidFill>
                  <a:srgbClr val="FF0000"/>
                </a:solidFill>
              </a:rPr>
              <a:t>st</a:t>
            </a:r>
            <a:r>
              <a:rPr lang="en-CA" sz="2100" dirty="0">
                <a:solidFill>
                  <a:srgbClr val="FF0000"/>
                </a:solidFill>
              </a:rPr>
              <a:t> discount is 40% off.  So you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keep 60% of the price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102915"/>
            <a:ext cx="66575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2</a:t>
            </a:r>
            <a:r>
              <a:rPr lang="en-CA" sz="2100" baseline="30000" dirty="0">
                <a:solidFill>
                  <a:srgbClr val="FF0000"/>
                </a:solidFill>
              </a:rPr>
              <a:t>nd</a:t>
            </a:r>
            <a:r>
              <a:rPr lang="en-CA" sz="2100" dirty="0">
                <a:solidFill>
                  <a:srgbClr val="FF0000"/>
                </a:solidFill>
              </a:rPr>
              <a:t> Discount is 60% off, so you keep 40% of the price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A4D1685-56F6-4814-AF1B-C34D4038B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538482"/>
              </p:ext>
            </p:extLst>
          </p:nvPr>
        </p:nvGraphicFramePr>
        <p:xfrm>
          <a:off x="304800" y="4337095"/>
          <a:ext cx="3644900" cy="51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612800" imgH="228600" progId="Equation.DSMT4">
                  <p:embed/>
                </p:oleObj>
              </mc:Choice>
              <mc:Fallback>
                <p:oleObj name="Equation" r:id="rId5" imgW="1612800" imgH="2286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7A4D1685-56F6-4814-AF1B-C34D4038B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37095"/>
                        <a:ext cx="3644900" cy="516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493411D6-352E-462C-8718-B1E6F19D1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07128"/>
              </p:ext>
            </p:extLst>
          </p:nvPr>
        </p:nvGraphicFramePr>
        <p:xfrm>
          <a:off x="2165392" y="4773487"/>
          <a:ext cx="1060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493411D6-352E-462C-8718-B1E6F19D1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92" y="4773487"/>
                        <a:ext cx="1060450" cy="401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03F22D-7E1B-4D67-8EA3-29BC6CC25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61384"/>
              </p:ext>
            </p:extLst>
          </p:nvPr>
        </p:nvGraphicFramePr>
        <p:xfrm>
          <a:off x="228600" y="5427663"/>
          <a:ext cx="37877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1676160" imgH="228600" progId="Equation.DSMT4">
                  <p:embed/>
                </p:oleObj>
              </mc:Choice>
              <mc:Fallback>
                <p:oleObj name="Equation" r:id="rId9" imgW="1676160" imgH="2286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403F22D-7E1B-4D67-8EA3-29BC6CC25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27663"/>
                        <a:ext cx="3787775" cy="5159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CD83BF42-20AB-4CAD-9AE7-1CABD9117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99632"/>
              </p:ext>
            </p:extLst>
          </p:nvPr>
        </p:nvGraphicFramePr>
        <p:xfrm>
          <a:off x="2133600" y="5922962"/>
          <a:ext cx="1060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CD83BF42-20AB-4CAD-9AE7-1CABD9117C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22962"/>
                        <a:ext cx="1060450" cy="401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C5350BC-C0C1-443C-8E0D-4AFCCCC3C7B6}"/>
              </a:ext>
            </a:extLst>
          </p:cNvPr>
          <p:cNvSpPr txBox="1"/>
          <p:nvPr/>
        </p:nvSpPr>
        <p:spPr>
          <a:xfrm>
            <a:off x="304800" y="6268348"/>
            <a:ext cx="53094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The sale price after both discount is $108</a:t>
            </a:r>
          </a:p>
        </p:txBody>
      </p:sp>
    </p:spTree>
    <p:extLst>
      <p:ext uri="{BB962C8B-B14F-4D97-AF65-F5344CB8AC3E}">
        <p14:creationId xmlns:p14="http://schemas.microsoft.com/office/powerpoint/2010/main" val="18191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5943600" cy="2133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Challenge: Jerry bought an Audi R8 for $80,000. If the value of the vehicle depreciates 10% each year, what would be the value after 4 years?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819400" cy="20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775936"/>
            <a:ext cx="57438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Depreciation means that the value of the car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will go down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461736"/>
            <a:ext cx="80473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Keep in mind that: If you lose 10%, that means you keep 90%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223" y="2895600"/>
            <a:ext cx="85715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If you lose 10% each year, think of it as keeping only 90% each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7388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So multiply by 0.90 for each year that the car depreciates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8517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1</a:t>
            </a:r>
            <a:r>
              <a:rPr lang="en-CA" sz="2100" baseline="30000" dirty="0">
                <a:solidFill>
                  <a:srgbClr val="FF0000"/>
                </a:solidFill>
              </a:rPr>
              <a:t>st</a:t>
            </a:r>
            <a:r>
              <a:rPr lang="en-CA" sz="2100" dirty="0">
                <a:solidFill>
                  <a:srgbClr val="FF0000"/>
                </a:solidFill>
              </a:rPr>
              <a:t> year: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219200" y="3893693"/>
          <a:ext cx="2517775" cy="44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1066680" imgH="190440" progId="Equation.DSMT4">
                  <p:embed/>
                </p:oleObj>
              </mc:Choice>
              <mc:Fallback>
                <p:oleObj name="Equation" r:id="rId5" imgW="1066680" imgH="190440" progId="Equation.DSMT4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93693"/>
                        <a:ext cx="2517775" cy="449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219200" y="4351338"/>
          <a:ext cx="15890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672840" imgH="190440" progId="Equation.DSMT4">
                  <p:embed/>
                </p:oleObj>
              </mc:Choice>
              <mc:Fallback>
                <p:oleObj name="Equation" r:id="rId7" imgW="672840" imgH="1904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51338"/>
                        <a:ext cx="15890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95800" y="3927902"/>
            <a:ext cx="13195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2</a:t>
            </a:r>
            <a:r>
              <a:rPr lang="en-CA" sz="2100" baseline="30000" dirty="0">
                <a:solidFill>
                  <a:srgbClr val="FF0000"/>
                </a:solidFill>
              </a:rPr>
              <a:t>nd</a:t>
            </a:r>
            <a:r>
              <a:rPr lang="en-CA" sz="2100" dirty="0">
                <a:solidFill>
                  <a:srgbClr val="FF0000"/>
                </a:solidFill>
              </a:rPr>
              <a:t> year: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5562600" y="3969893"/>
          <a:ext cx="2517775" cy="44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9" imgW="1066680" imgH="190440" progId="Equation.DSMT4">
                  <p:embed/>
                </p:oleObj>
              </mc:Choice>
              <mc:Fallback>
                <p:oleObj name="Equation" r:id="rId9" imgW="1066680" imgH="19044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969893"/>
                        <a:ext cx="2517775" cy="449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562600" y="4427538"/>
          <a:ext cx="15890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1" imgW="672840" imgH="190440" progId="Equation.DSMT4">
                  <p:embed/>
                </p:oleObj>
              </mc:Choice>
              <mc:Fallback>
                <p:oleObj name="Equation" r:id="rId11" imgW="672840" imgH="19044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27538"/>
                        <a:ext cx="15890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4994702"/>
            <a:ext cx="12907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3</a:t>
            </a:r>
            <a:r>
              <a:rPr lang="en-CA" sz="2100" baseline="30000" dirty="0">
                <a:solidFill>
                  <a:srgbClr val="FF0000"/>
                </a:solidFill>
              </a:rPr>
              <a:t>rd</a:t>
            </a:r>
            <a:r>
              <a:rPr lang="en-CA" sz="2100" dirty="0">
                <a:solidFill>
                  <a:srgbClr val="FF0000"/>
                </a:solidFill>
              </a:rPr>
              <a:t> year: 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1309688" y="5037138"/>
          <a:ext cx="24876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3" imgW="1054080" imgH="190440" progId="Equation.DSMT4">
                  <p:embed/>
                </p:oleObj>
              </mc:Choice>
              <mc:Fallback>
                <p:oleObj name="Equation" r:id="rId13" imgW="1054080" imgH="19044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5037138"/>
                        <a:ext cx="24876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295400" y="5494338"/>
          <a:ext cx="15890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5" imgW="672840" imgH="190440" progId="Equation.DSMT4">
                  <p:embed/>
                </p:oleObj>
              </mc:Choice>
              <mc:Fallback>
                <p:oleObj name="Equation" r:id="rId15" imgW="672840" imgH="1904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94338"/>
                        <a:ext cx="15890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95800" y="5029200"/>
            <a:ext cx="1287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4</a:t>
            </a:r>
            <a:r>
              <a:rPr lang="en-CA" sz="2100" baseline="30000" dirty="0">
                <a:solidFill>
                  <a:srgbClr val="FF0000"/>
                </a:solidFill>
              </a:rPr>
              <a:t>th</a:t>
            </a:r>
            <a:r>
              <a:rPr lang="en-CA" sz="2100" dirty="0">
                <a:solidFill>
                  <a:srgbClr val="FF0000"/>
                </a:solidFill>
              </a:rPr>
              <a:t> year: 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576888" y="5071636"/>
          <a:ext cx="24876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7" imgW="1054080" imgH="190440" progId="Equation.DSMT4">
                  <p:embed/>
                </p:oleObj>
              </mc:Choice>
              <mc:Fallback>
                <p:oleObj name="Equation" r:id="rId17" imgW="1054080" imgH="19044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5071636"/>
                        <a:ext cx="248761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562600" y="5528836"/>
          <a:ext cx="15890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9" imgW="672840" imgH="190440" progId="Equation.DSMT4">
                  <p:embed/>
                </p:oleObj>
              </mc:Choice>
              <mc:Fallback>
                <p:oleObj name="Equation" r:id="rId19" imgW="672840" imgH="19044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528836"/>
                        <a:ext cx="15890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6172200"/>
            <a:ext cx="83856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>
                <a:solidFill>
                  <a:srgbClr val="FF0000"/>
                </a:solidFill>
              </a:rPr>
              <a:t>After four years the car is worth $52,488.  Depreciated by $27,512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© Copyright all rights reserved to Homework depot: </a:t>
            </a:r>
            <a:r>
              <a:rPr lang="en-US" sz="1000">
                <a:hlinkClick r:id="rId21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2" grpId="0"/>
      <p:bldP spid="15" grpId="0"/>
      <p:bldP spid="1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87786715bb7f1c7a358c1a684be96fd391332"/>
  <p:tag name="ISPRING_SCORM_PASSING_SCORE" val="100.0000000000"/>
  <p:tag name="GENSWF_OUTPUT_FILE_NAME" val="m8pch34"/>
  <p:tag name="ISPRING_RESOURCE_PATHS_HASH_2" val="bde216b83a39d54c5135ecaf64e2479c53f8a2"/>
  <p:tag name="ISPRING_ULTRA_SCORM_COURSE_ID" val="615E88D0-4896-4E20-B2A8-E093E4A93E18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RESENTATION_TITLE" val="Section 3.4 Applications of Percentag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Danny\OneDrive - SD41\Website\M8P"/>
  <p:tag name="ISPRING_RESOURCE_PATHS_HASH_PRESENTER" val="b054ac583d308af379b1b3847ef19d5f46b4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1738</TotalTime>
  <Words>829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Section 3.4  Applications of Percentages</vt:lpstr>
      <vt:lpstr>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3.4 Applications of Percentages</dc:title>
  <dc:creator>Danny Young</dc:creator>
  <cp:lastModifiedBy>Danny Young</cp:lastModifiedBy>
  <cp:revision>70</cp:revision>
  <dcterms:created xsi:type="dcterms:W3CDTF">2012-10-25T04:03:01Z</dcterms:created>
  <dcterms:modified xsi:type="dcterms:W3CDTF">2018-11-05T06:34:39Z</dcterms:modified>
</cp:coreProperties>
</file>